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72" r:id="rId1"/>
  </p:sldMasterIdLst>
  <p:sldIdLst>
    <p:sldId id="267" r:id="rId2"/>
    <p:sldId id="257" r:id="rId3"/>
    <p:sldId id="256" r:id="rId4"/>
    <p:sldId id="262" r:id="rId5"/>
    <p:sldId id="263" r:id="rId6"/>
    <p:sldId id="261" r:id="rId7"/>
    <p:sldId id="258" r:id="rId8"/>
    <p:sldId id="264" r:id="rId9"/>
    <p:sldId id="265" r:id="rId10"/>
    <p:sldId id="259" r:id="rId11"/>
    <p:sldId id="260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4" autoAdjust="0"/>
    <p:restoredTop sz="94660"/>
  </p:normalViewPr>
  <p:slideViewPr>
    <p:cSldViewPr snapToGrid="0">
      <p:cViewPr varScale="1">
        <p:scale>
          <a:sx n="76" d="100"/>
          <a:sy n="76" d="100"/>
        </p:scale>
        <p:origin x="564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15383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971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2327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3362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9750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30892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0472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5137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5454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40502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724444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A48CE-14D1-4684-8032-3FCCCF1A6203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5407B2-F332-46A1-96CF-D20B96E9DC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8480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3" r:id="rId1"/>
    <p:sldLayoutId id="2147483774" r:id="rId2"/>
    <p:sldLayoutId id="2147483775" r:id="rId3"/>
    <p:sldLayoutId id="2147483776" r:id="rId4"/>
    <p:sldLayoutId id="2147483777" r:id="rId5"/>
    <p:sldLayoutId id="2147483778" r:id="rId6"/>
    <p:sldLayoutId id="2147483779" r:id="rId7"/>
    <p:sldLayoutId id="2147483780" r:id="rId8"/>
    <p:sldLayoutId id="2147483781" r:id="rId9"/>
    <p:sldLayoutId id="2147483782" r:id="rId10"/>
    <p:sldLayoutId id="21474837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FD7F1C-67AE-4AA9-AAAD-B58CFDB682B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41816"/>
            <a:ext cx="9144000" cy="1714839"/>
          </a:xfrm>
        </p:spPr>
        <p:txBody>
          <a:bodyPr>
            <a:noAutofit/>
          </a:bodyPr>
          <a:lstStyle/>
          <a:p>
            <a:pPr algn="l"/>
            <a:r>
              <a:rPr lang="en-US" sz="4000" dirty="0"/>
              <a:t>Why are the US and Delaware Attractive to International Clients?</a:t>
            </a:r>
            <a:br>
              <a:rPr lang="en-US" sz="4000" dirty="0"/>
            </a:br>
            <a:endParaRPr lang="en-US" sz="4000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EC72962-2574-4AF2-8567-3771CEE1FC7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7"/>
            <a:ext cx="9144000" cy="2133599"/>
          </a:xfrm>
        </p:spPr>
        <p:txBody>
          <a:bodyPr>
            <a:normAutofit/>
          </a:bodyPr>
          <a:lstStyle/>
          <a:p>
            <a:pPr algn="l"/>
            <a:r>
              <a:rPr lang="en-US" sz="1800" b="1" dirty="0"/>
              <a:t>Simon Beck</a:t>
            </a:r>
            <a:r>
              <a:rPr lang="en-US" sz="1800" dirty="0"/>
              <a:t>, Partner, Baker &amp; McKenzie LLP</a:t>
            </a:r>
          </a:p>
          <a:p>
            <a:pPr algn="l"/>
            <a:r>
              <a:rPr lang="en-US" sz="1800" b="1" dirty="0"/>
              <a:t>Joan K. Crain</a:t>
            </a:r>
            <a:r>
              <a:rPr lang="en-US" sz="1800" dirty="0"/>
              <a:t>, Senior Director &amp; Global Wealth Strategist, BNY Mellon Wealth Management</a:t>
            </a:r>
          </a:p>
          <a:p>
            <a:pPr algn="l"/>
            <a:r>
              <a:rPr lang="en-US" sz="1800" b="1" dirty="0"/>
              <a:t>Daniel F. Hayward</a:t>
            </a:r>
            <a:r>
              <a:rPr lang="en-US" sz="1800" dirty="0"/>
              <a:t>, Director, Gordon </a:t>
            </a:r>
            <a:r>
              <a:rPr lang="en-US" sz="1800" dirty="0" err="1"/>
              <a:t>Fournaris</a:t>
            </a:r>
            <a:r>
              <a:rPr lang="en-US" sz="1800" dirty="0"/>
              <a:t> &amp; </a:t>
            </a:r>
            <a:r>
              <a:rPr lang="en-US" sz="1800" dirty="0" err="1"/>
              <a:t>Mammarella</a:t>
            </a:r>
            <a:r>
              <a:rPr lang="en-US" sz="1800" dirty="0"/>
              <a:t>, P.A.</a:t>
            </a:r>
          </a:p>
          <a:p>
            <a:pPr algn="l"/>
            <a:r>
              <a:rPr lang="en-US" sz="1800" b="1" dirty="0"/>
              <a:t>Alvina Lo</a:t>
            </a:r>
            <a:r>
              <a:rPr lang="en-US" sz="1800" dirty="0"/>
              <a:t>, Chief Wealth Strategist, Wilmington Trust</a:t>
            </a: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C4D4518D-2E44-4ADB-9AC6-BEB9762EE50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436" y="321762"/>
            <a:ext cx="6667500" cy="1323975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AADD82D3-B912-4A29-B541-29BAD556E2D7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13579" y="5492359"/>
            <a:ext cx="4222496" cy="969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89604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 Trust Conference Panel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driving international client to engage in wealth planning in Delaware?</a:t>
            </a:r>
          </a:p>
          <a:p>
            <a:pPr lvl="1"/>
            <a:r>
              <a:rPr lang="en-US" dirty="0"/>
              <a:t>In general, many of the same aspects of Delaware trust law that make it attractive to US persons in other states also make it attractive to non-US persons, independent of tax or disclosure concerns, which may be relatively uniform among popular US trust jurisdictions</a:t>
            </a:r>
          </a:p>
          <a:p>
            <a:pPr lvl="2"/>
            <a:r>
              <a:rPr lang="en-US" dirty="0"/>
              <a:t>Directed trusts and “excluded” co-trustee provisions</a:t>
            </a:r>
          </a:p>
          <a:p>
            <a:pPr lvl="3"/>
            <a:r>
              <a:rPr lang="en-US" dirty="0"/>
              <a:t>International clients like to bifurcate traditional Trustee responsibilities in order to have maximum flexibility relating to substantive decisions</a:t>
            </a:r>
          </a:p>
          <a:p>
            <a:pPr lvl="3"/>
            <a:r>
              <a:rPr lang="en-US" dirty="0"/>
              <a:t>This may be especially true where the client does not have a long-standing relationship with the US bank or trust company</a:t>
            </a:r>
          </a:p>
          <a:p>
            <a:pPr lvl="2"/>
            <a:r>
              <a:rPr lang="en-US" dirty="0"/>
              <a:t>Quiet trusts</a:t>
            </a:r>
          </a:p>
          <a:p>
            <a:pPr lvl="3"/>
            <a:r>
              <a:rPr lang="en-US" dirty="0"/>
              <a:t>The ability to restrict or eliminate notice to beneficiaries for a period of time is very popular among international clients</a:t>
            </a:r>
          </a:p>
          <a:p>
            <a:pPr lvl="3"/>
            <a:r>
              <a:rPr lang="en-US" dirty="0"/>
              <a:t>Sometimes is reflective of cultural norms of the grantor’s country of origin</a:t>
            </a:r>
          </a:p>
        </p:txBody>
      </p:sp>
    </p:spTree>
    <p:extLst>
      <p:ext uri="{BB962C8B-B14F-4D97-AF65-F5344CB8AC3E}">
        <p14:creationId xmlns:p14="http://schemas.microsoft.com/office/powerpoint/2010/main" val="3274685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Delaware Trust Conference Panel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2600" dirty="0">
                <a:solidFill>
                  <a:prstClr val="black"/>
                </a:solidFill>
              </a:rPr>
              <a:t>What is driving international client to engage in wealth planning in Delaware? (continued)</a:t>
            </a:r>
          </a:p>
          <a:p>
            <a:pPr marL="0" lvl="0" indent="0">
              <a:buNone/>
            </a:pPr>
            <a:endParaRPr lang="en-US" sz="2600" dirty="0">
              <a:solidFill>
                <a:prstClr val="black"/>
              </a:solidFill>
            </a:endParaRPr>
          </a:p>
          <a:p>
            <a:pPr lvl="2"/>
            <a:r>
              <a:rPr lang="en-US" sz="1800" dirty="0">
                <a:solidFill>
                  <a:prstClr val="black"/>
                </a:solidFill>
              </a:rPr>
              <a:t>Ease of modification/amendment to deal with future changes in tax law, trust law, or family situation</a:t>
            </a:r>
          </a:p>
          <a:p>
            <a:pPr lvl="3"/>
            <a:r>
              <a:rPr lang="en-US" sz="1600" dirty="0">
                <a:solidFill>
                  <a:prstClr val="black"/>
                </a:solidFill>
              </a:rPr>
              <a:t>Decanting/merger</a:t>
            </a:r>
          </a:p>
          <a:p>
            <a:pPr lvl="3"/>
            <a:r>
              <a:rPr lang="en-US" sz="1600" dirty="0">
                <a:solidFill>
                  <a:prstClr val="black"/>
                </a:solidFill>
              </a:rPr>
              <a:t>NJSAs and Modification by Consent Agreements</a:t>
            </a:r>
          </a:p>
          <a:p>
            <a:pPr lvl="2"/>
            <a:r>
              <a:rPr lang="en-US" sz="1800" dirty="0">
                <a:solidFill>
                  <a:prstClr val="black"/>
                </a:solidFill>
              </a:rPr>
              <a:t>Asset/creditor protection</a:t>
            </a:r>
          </a:p>
          <a:p>
            <a:pPr lvl="3"/>
            <a:r>
              <a:rPr lang="en-US" sz="1600" dirty="0">
                <a:solidFill>
                  <a:prstClr val="black"/>
                </a:solidFill>
              </a:rPr>
              <a:t>Example – this can relate back to the domestication of offshore trusts, particularly offshore “asset protection” trusts.  The domestication of this kind of trust has become much more common recently in Delaware</a:t>
            </a:r>
          </a:p>
          <a:p>
            <a:pPr lvl="4"/>
            <a:r>
              <a:rPr lang="en-US" sz="1600" dirty="0">
                <a:solidFill>
                  <a:prstClr val="black"/>
                </a:solidFill>
              </a:rPr>
              <a:t>Reporting/privacy requirements</a:t>
            </a:r>
          </a:p>
          <a:p>
            <a:pPr lvl="4"/>
            <a:r>
              <a:rPr lang="en-US" sz="1600" dirty="0">
                <a:solidFill>
                  <a:prstClr val="black"/>
                </a:solidFill>
              </a:rPr>
              <a:t>Use of Delaware decanting statute to extend term of trust</a:t>
            </a:r>
          </a:p>
          <a:p>
            <a:pPr lvl="4"/>
            <a:r>
              <a:rPr lang="en-US" sz="1600" dirty="0">
                <a:solidFill>
                  <a:prstClr val="black"/>
                </a:solidFill>
              </a:rPr>
              <a:t>More certainty with a Delaware trust company, and Delaware Court of Chancery</a:t>
            </a:r>
          </a:p>
          <a:p>
            <a:pPr lvl="3"/>
            <a:r>
              <a:rPr lang="en-US" sz="1600" dirty="0">
                <a:solidFill>
                  <a:prstClr val="black"/>
                </a:solidFill>
              </a:rPr>
              <a:t>Example – a foreign “DING” trust</a:t>
            </a:r>
          </a:p>
          <a:p>
            <a:pPr lvl="4"/>
            <a:r>
              <a:rPr lang="en-US" sz="1600" dirty="0">
                <a:solidFill>
                  <a:prstClr val="black"/>
                </a:solidFill>
              </a:rPr>
              <a:t>Self-settled Delaware asset protection trust created by a non-US grantor</a:t>
            </a:r>
          </a:p>
          <a:p>
            <a:pPr lvl="4"/>
            <a:r>
              <a:rPr lang="en-US" sz="1600" dirty="0">
                <a:solidFill>
                  <a:prstClr val="black"/>
                </a:solidFill>
              </a:rPr>
              <a:t>Incomplete gift for US gift tax purposes</a:t>
            </a:r>
          </a:p>
          <a:p>
            <a:pPr lvl="4"/>
            <a:r>
              <a:rPr lang="en-US" sz="1600" dirty="0">
                <a:solidFill>
                  <a:prstClr val="black"/>
                </a:solidFill>
              </a:rPr>
              <a:t>US Non-grantor trust for income tac purposes</a:t>
            </a:r>
          </a:p>
          <a:p>
            <a:pPr lvl="4"/>
            <a:endParaRPr lang="en-US" sz="1600" dirty="0">
              <a:solidFill>
                <a:prstClr val="black"/>
              </a:solidFill>
            </a:endParaRPr>
          </a:p>
          <a:p>
            <a:pPr lvl="1"/>
            <a:endParaRPr lang="en-US" sz="2200" dirty="0">
              <a:solidFill>
                <a:prstClr val="black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465642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 Trust Conference Panel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US" sz="3200" dirty="0">
                <a:solidFill>
                  <a:prstClr val="black"/>
                </a:solidFill>
              </a:rPr>
              <a:t>What is driving international clients to the United States?</a:t>
            </a:r>
            <a:endParaRPr lang="en-US" dirty="0"/>
          </a:p>
          <a:p>
            <a:pPr lvl="1"/>
            <a:r>
              <a:rPr lang="en-US" dirty="0"/>
              <a:t>Fear of changes in law, confiscatory acts, and other concerns relating to the jurisdiction in which the grantor resides</a:t>
            </a:r>
          </a:p>
          <a:p>
            <a:pPr lvl="2"/>
            <a:r>
              <a:rPr lang="en-US" dirty="0"/>
              <a:t>Countries with authoritarian-style governments</a:t>
            </a:r>
          </a:p>
          <a:p>
            <a:pPr lvl="3"/>
            <a:r>
              <a:rPr lang="en-US" dirty="0"/>
              <a:t>China</a:t>
            </a:r>
          </a:p>
          <a:p>
            <a:pPr lvl="3"/>
            <a:r>
              <a:rPr lang="en-US" dirty="0"/>
              <a:t>Various Central and South American countries</a:t>
            </a:r>
          </a:p>
          <a:p>
            <a:pPr lvl="1"/>
            <a:r>
              <a:rPr lang="en-US" dirty="0"/>
              <a:t>Domestication of “offshore” trusts – created in jurisdictions such as the Bahamas, the Cayman Islands, etc.</a:t>
            </a:r>
          </a:p>
          <a:p>
            <a:pPr lvl="2"/>
            <a:r>
              <a:rPr lang="en-US" dirty="0"/>
              <a:t>Safety and security</a:t>
            </a:r>
          </a:p>
          <a:p>
            <a:pPr lvl="2"/>
            <a:r>
              <a:rPr lang="en-US" dirty="0"/>
              <a:t>Pre-immigration planning</a:t>
            </a:r>
          </a:p>
          <a:p>
            <a:pPr lvl="2"/>
            <a:r>
              <a:rPr lang="en-US" dirty="0"/>
              <a:t>Optics (the Panama and Paradise Papers)</a:t>
            </a:r>
          </a:p>
          <a:p>
            <a:pPr lvl="2"/>
            <a:r>
              <a:rPr lang="en-US" dirty="0"/>
              <a:t>Access to professional expertise</a:t>
            </a:r>
          </a:p>
          <a:p>
            <a:pPr lvl="2"/>
            <a:r>
              <a:rPr lang="en-US" dirty="0"/>
              <a:t>Reliable banks and trust companies</a:t>
            </a:r>
          </a:p>
          <a:p>
            <a:pPr lvl="2"/>
            <a:r>
              <a:rPr lang="en-US" dirty="0"/>
              <a:t>Reliable court systems</a:t>
            </a:r>
          </a:p>
          <a:p>
            <a:pPr lvl="3"/>
            <a:endParaRPr lang="en-US" dirty="0"/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028282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 Trust Conference Panel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What is driving international clients to the United States?</a:t>
            </a:r>
          </a:p>
          <a:p>
            <a:pPr lvl="1"/>
            <a:r>
              <a:rPr lang="en-US" dirty="0"/>
              <a:t>Desire for confidentiality and privacy</a:t>
            </a:r>
          </a:p>
          <a:p>
            <a:pPr marL="457200" lvl="1" indent="0">
              <a:buNone/>
            </a:pPr>
            <a:r>
              <a:rPr lang="en-US" dirty="0"/>
              <a:t>Global Perspective: Requirements ex-U.S.</a:t>
            </a:r>
          </a:p>
          <a:p>
            <a:pPr lvl="2"/>
            <a:r>
              <a:rPr lang="en-US" dirty="0"/>
              <a:t>Common Reporting Standard (CRS)</a:t>
            </a:r>
          </a:p>
          <a:p>
            <a:pPr lvl="3"/>
            <a:r>
              <a:rPr lang="en-US" dirty="0"/>
              <a:t>Effective 2017-2018</a:t>
            </a:r>
          </a:p>
          <a:p>
            <a:pPr lvl="3"/>
            <a:r>
              <a:rPr lang="en-US" dirty="0"/>
              <a:t>Most major, developed countries </a:t>
            </a:r>
            <a:r>
              <a:rPr lang="en-US" b="1" u="sng" dirty="0"/>
              <a:t>EXCEPT U.S</a:t>
            </a:r>
            <a:r>
              <a:rPr lang="en-US" dirty="0"/>
              <a:t>.</a:t>
            </a:r>
          </a:p>
          <a:p>
            <a:pPr marL="1371600" lvl="3" indent="0">
              <a:buNone/>
            </a:pPr>
            <a:endParaRPr lang="en-US" dirty="0"/>
          </a:p>
          <a:p>
            <a:pPr lvl="2"/>
            <a:r>
              <a:rPr lang="en-US" dirty="0"/>
              <a:t>Registries of Beneficial Owners (“Ultimate Beneficial Owners”/UBOs)</a:t>
            </a:r>
          </a:p>
          <a:p>
            <a:pPr lvl="3"/>
            <a:r>
              <a:rPr lang="en-US" dirty="0"/>
              <a:t>General requirements</a:t>
            </a:r>
          </a:p>
          <a:p>
            <a:pPr lvl="3"/>
            <a:r>
              <a:rPr lang="en-US" dirty="0"/>
              <a:t>Examples</a:t>
            </a:r>
          </a:p>
          <a:p>
            <a:pPr lvl="4"/>
            <a:r>
              <a:rPr lang="en-US" dirty="0"/>
              <a:t>United Kingdom: Persons with Significant Control (PSCs)</a:t>
            </a:r>
          </a:p>
          <a:p>
            <a:pPr lvl="5"/>
            <a:r>
              <a:rPr lang="en-US" dirty="0"/>
              <a:t>British overseas territories pushing back on public availability</a:t>
            </a:r>
          </a:p>
          <a:p>
            <a:pPr lvl="4"/>
            <a:r>
              <a:rPr lang="en-US" dirty="0"/>
              <a:t>Fourth &amp; Fifth Anti-Money Laundering Directives (AML) expand scope</a:t>
            </a:r>
          </a:p>
          <a:p>
            <a:pPr lvl="5"/>
            <a:r>
              <a:rPr lang="en-US" dirty="0"/>
              <a:t>European Union requirements go further</a:t>
            </a:r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50225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 Trust Conference Panel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sz="3200" dirty="0"/>
              <a:t>What is driving international clients to the United States?</a:t>
            </a:r>
          </a:p>
          <a:p>
            <a:pPr lvl="1"/>
            <a:r>
              <a:rPr lang="en-US" dirty="0"/>
              <a:t>Desire for confidentiality and privacy</a:t>
            </a:r>
          </a:p>
          <a:p>
            <a:pPr marL="457200" lvl="1" indent="0">
              <a:buNone/>
            </a:pPr>
            <a:r>
              <a:rPr lang="en-US" dirty="0"/>
              <a:t>Global Perspective: Challenges</a:t>
            </a:r>
          </a:p>
          <a:p>
            <a:pPr lvl="2"/>
            <a:r>
              <a:rPr lang="en-US" dirty="0"/>
              <a:t>Conflict: CRS and UBO Registries violate privacy </a:t>
            </a:r>
          </a:p>
          <a:p>
            <a:pPr lvl="3"/>
            <a:r>
              <a:rPr lang="en-US" dirty="0"/>
              <a:t>Expose owners to identity theft, data loss, crime</a:t>
            </a:r>
          </a:p>
          <a:p>
            <a:pPr marL="1371600" lvl="3" indent="0">
              <a:buNone/>
            </a:pPr>
            <a:endParaRPr lang="en-US" dirty="0"/>
          </a:p>
          <a:p>
            <a:pPr lvl="2"/>
            <a:r>
              <a:rPr lang="en-US" dirty="0"/>
              <a:t>Legal Challenges vs. General Data Protection Regulation (GDPR)</a:t>
            </a:r>
          </a:p>
          <a:p>
            <a:pPr lvl="3"/>
            <a:r>
              <a:rPr lang="en-US" dirty="0"/>
              <a:t>GDPR effective May 25, 2018 for EU (28 countries)</a:t>
            </a:r>
          </a:p>
          <a:p>
            <a:pPr lvl="3"/>
            <a:r>
              <a:rPr lang="en-US" dirty="0"/>
              <a:t>Attorney Filippo </a:t>
            </a:r>
            <a:r>
              <a:rPr lang="en-US" dirty="0" err="1"/>
              <a:t>Noseda</a:t>
            </a:r>
            <a:r>
              <a:rPr lang="en-US" dirty="0"/>
              <a:t> claims CRS and UBO registries violate fundamental right to privacy</a:t>
            </a:r>
          </a:p>
          <a:p>
            <a:pPr lvl="4"/>
            <a:r>
              <a:rPr lang="en-US" dirty="0"/>
              <a:t>Represents U.K. resident in complaint vs. UK Information Commissioner (Aug., 2018)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Uneven implementation to date</a:t>
            </a:r>
          </a:p>
          <a:p>
            <a:pPr marL="1371600" lvl="3" indent="0">
              <a:buNone/>
            </a:pPr>
            <a:endParaRPr lang="en-US" dirty="0"/>
          </a:p>
          <a:p>
            <a:pPr marL="1828800" lvl="4" indent="0">
              <a:buNone/>
            </a:pPr>
            <a:r>
              <a:rPr lang="en-US" dirty="0"/>
              <a:t> </a:t>
            </a:r>
          </a:p>
          <a:p>
            <a:pPr marL="457200" lvl="1" indent="0">
              <a:buNone/>
            </a:pPr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91419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 Trust Conference Panel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driving international clients to the United States?</a:t>
            </a:r>
          </a:p>
          <a:p>
            <a:pPr lvl="1"/>
            <a:r>
              <a:rPr lang="en-US" dirty="0"/>
              <a:t>Desire for confidentiality and privacy</a:t>
            </a:r>
          </a:p>
          <a:p>
            <a:pPr marL="457200" lvl="1" indent="0">
              <a:buNone/>
            </a:pPr>
            <a:r>
              <a:rPr lang="en-US" dirty="0"/>
              <a:t>United States: the outlier </a:t>
            </a:r>
          </a:p>
          <a:p>
            <a:pPr lvl="2"/>
            <a:r>
              <a:rPr lang="en-US" dirty="0"/>
              <a:t>Historical leadership in AML and anti- tax evasion</a:t>
            </a:r>
          </a:p>
          <a:p>
            <a:pPr lvl="3"/>
            <a:r>
              <a:rPr lang="en-US" dirty="0"/>
              <a:t>FINCEN: BSA, SARs, FBAR</a:t>
            </a:r>
          </a:p>
          <a:p>
            <a:pPr lvl="3"/>
            <a:r>
              <a:rPr lang="en-US" dirty="0"/>
              <a:t>FATCA and DOJ pursuit vs. Swiss banks </a:t>
            </a:r>
          </a:p>
          <a:p>
            <a:pPr lvl="2"/>
            <a:r>
              <a:rPr lang="en-US" dirty="0"/>
              <a:t>Recent developments</a:t>
            </a:r>
          </a:p>
          <a:p>
            <a:pPr lvl="3"/>
            <a:r>
              <a:rPr lang="en-US" dirty="0"/>
              <a:t>FINCEN: Geographic Targeting Orders (GTOs), Financial Institution CDD rule</a:t>
            </a:r>
          </a:p>
          <a:p>
            <a:pPr lvl="3"/>
            <a:r>
              <a:rPr lang="en-US" dirty="0"/>
              <a:t>Treasury: Single member LLCs with foreign owners on the radar: EINs, reporting</a:t>
            </a:r>
          </a:p>
          <a:p>
            <a:pPr lvl="3"/>
            <a:r>
              <a:rPr lang="en-US" dirty="0"/>
              <a:t>DOJ: High profile enforcement: 2018 conviction of Adrian Baron for FATCA violation</a:t>
            </a:r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61645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Delaware Trust Conference Panel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3200" dirty="0"/>
              <a:t>What is driving international clients to the United States?</a:t>
            </a:r>
          </a:p>
          <a:p>
            <a:pPr lvl="1"/>
            <a:r>
              <a:rPr lang="en-US" dirty="0"/>
              <a:t>Desire for confidentiality and privacy</a:t>
            </a:r>
          </a:p>
          <a:p>
            <a:pPr marL="457200" lvl="1" indent="0">
              <a:buNone/>
            </a:pPr>
            <a:r>
              <a:rPr lang="en-US" dirty="0"/>
              <a:t>United States: the outlier </a:t>
            </a:r>
          </a:p>
          <a:p>
            <a:pPr lvl="2"/>
            <a:r>
              <a:rPr lang="en-US" dirty="0"/>
              <a:t>But a hold-out on more recent, global initiatives</a:t>
            </a:r>
          </a:p>
          <a:p>
            <a:pPr lvl="3"/>
            <a:r>
              <a:rPr lang="en-US" dirty="0"/>
              <a:t>No CRS</a:t>
            </a:r>
          </a:p>
          <a:p>
            <a:pPr lvl="3"/>
            <a:r>
              <a:rPr lang="en-US" dirty="0"/>
              <a:t>Minimal reciprocity under FATCA</a:t>
            </a:r>
          </a:p>
          <a:p>
            <a:pPr lvl="3"/>
            <a:r>
              <a:rPr lang="en-US" dirty="0"/>
              <a:t>Watered down Counterterrorism and Illicit Finance Act</a:t>
            </a:r>
          </a:p>
          <a:p>
            <a:pPr lvl="4"/>
            <a:r>
              <a:rPr lang="en-US" dirty="0"/>
              <a:t>Transparency clauses deleted</a:t>
            </a:r>
          </a:p>
          <a:p>
            <a:pPr lvl="4"/>
            <a:r>
              <a:rPr lang="en-US" dirty="0"/>
              <a:t>US Comptroller General to evaluate CDD effectiveness vs. burden</a:t>
            </a:r>
          </a:p>
          <a:p>
            <a:pPr lvl="4"/>
            <a:endParaRPr lang="en-US" dirty="0"/>
          </a:p>
          <a:p>
            <a:pPr lvl="2"/>
            <a:r>
              <a:rPr lang="en-US" dirty="0"/>
              <a:t>State approaches vary</a:t>
            </a:r>
          </a:p>
          <a:p>
            <a:pPr lvl="3"/>
            <a:r>
              <a:rPr lang="en-US" dirty="0"/>
              <a:t>Many permit incorporation without identifying </a:t>
            </a:r>
            <a:r>
              <a:rPr lang="en-US"/>
              <a:t>ultimate beneficial owners</a:t>
            </a:r>
            <a:endParaRPr lang="en-US" dirty="0"/>
          </a:p>
          <a:p>
            <a:pPr lvl="1"/>
            <a:endParaRPr lang="en-US" dirty="0"/>
          </a:p>
          <a:p>
            <a:pPr lvl="2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6412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Delaware Trust Conference Panel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What is driving international clients to the United States?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Planning/Tax Opportunities</a:t>
            </a:r>
          </a:p>
          <a:p>
            <a:pPr lvl="2"/>
            <a:r>
              <a:rPr lang="en-US" dirty="0"/>
              <a:t>Planning with beneficiaries in the US </a:t>
            </a:r>
          </a:p>
          <a:p>
            <a:pPr lvl="3"/>
            <a:r>
              <a:rPr lang="en-US" dirty="0"/>
              <a:t>Parents who are foreign and their children or grandchildren are US</a:t>
            </a:r>
          </a:p>
          <a:p>
            <a:pPr lvl="3"/>
            <a:r>
              <a:rPr lang="en-US" dirty="0"/>
              <a:t>Ability to create and fund multigenerational trusts, outside of the US estate tax system</a:t>
            </a:r>
          </a:p>
          <a:p>
            <a:pPr lvl="3"/>
            <a:r>
              <a:rPr lang="en-US" dirty="0"/>
              <a:t>Not subject to US gift tax if structured properly</a:t>
            </a:r>
          </a:p>
          <a:p>
            <a:pPr lvl="3"/>
            <a:r>
              <a:rPr lang="en-US" dirty="0"/>
              <a:t>Foreign grantor trust or US irrevocable trust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81988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Delaware Trust Conference Panel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/>
              <a:t>What is driving international clients to the United States?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Planning/Tax Opportunities</a:t>
            </a:r>
          </a:p>
          <a:p>
            <a:pPr lvl="2"/>
            <a:r>
              <a:rPr lang="en-US" dirty="0"/>
              <a:t>Planning with US situs assets</a:t>
            </a:r>
          </a:p>
          <a:p>
            <a:pPr lvl="3"/>
            <a:r>
              <a:rPr lang="en-US" dirty="0"/>
              <a:t>Foreign clients continue to want exposure to US assets (e.g., US equities)</a:t>
            </a:r>
          </a:p>
          <a:p>
            <a:pPr lvl="3"/>
            <a:r>
              <a:rPr lang="en-US" dirty="0"/>
              <a:t>Planning opportunities </a:t>
            </a:r>
          </a:p>
          <a:p>
            <a:pPr lvl="3"/>
            <a:r>
              <a:rPr lang="en-US" dirty="0"/>
              <a:t>Foreign grantor trust with foreign corporation</a:t>
            </a:r>
          </a:p>
          <a:p>
            <a:pPr lvl="3"/>
            <a:r>
              <a:rPr lang="en-US" dirty="0"/>
              <a:t>Need to revisit structure after Tax Reform </a:t>
            </a:r>
          </a:p>
          <a:p>
            <a:pPr lvl="2"/>
            <a:r>
              <a:rPr lang="en-US" dirty="0"/>
              <a:t>Planning with US real estate</a:t>
            </a:r>
          </a:p>
          <a:p>
            <a:pPr lvl="3"/>
            <a:r>
              <a:rPr lang="en-US" dirty="0"/>
              <a:t>Foreign clients continue to be very interested in US real estate as an asset class</a:t>
            </a:r>
          </a:p>
          <a:p>
            <a:pPr lvl="3"/>
            <a:r>
              <a:rPr lang="en-US" dirty="0"/>
              <a:t>Planning opportunities exist for trust structure </a:t>
            </a:r>
          </a:p>
          <a:p>
            <a:pPr lvl="3"/>
            <a:r>
              <a:rPr lang="en-US" dirty="0"/>
              <a:t>If foreign client has already purchased US real estate in his/her individual name, may need to restructure or plan around this </a:t>
            </a:r>
          </a:p>
          <a:p>
            <a:pPr lvl="3"/>
            <a:r>
              <a:rPr lang="en-US" dirty="0"/>
              <a:t>Some foreign clients like to buy in cash, and then place mortgage on the property after closing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720705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>
                <a:solidFill>
                  <a:prstClr val="black"/>
                </a:solidFill>
              </a:rPr>
              <a:t>Delaware Trust Conference Panel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What is driving international clients to the United States?</a:t>
            </a:r>
          </a:p>
          <a:p>
            <a:pPr marL="0" indent="0">
              <a:buNone/>
            </a:pPr>
            <a:endParaRPr lang="en-US" dirty="0"/>
          </a:p>
          <a:p>
            <a:pPr lvl="1"/>
            <a:r>
              <a:rPr lang="en-US" dirty="0"/>
              <a:t>Planning/Tax Opportunities</a:t>
            </a:r>
          </a:p>
          <a:p>
            <a:pPr lvl="2"/>
            <a:r>
              <a:rPr lang="en-US" dirty="0"/>
              <a:t>Planning with non-US citizen spouse</a:t>
            </a:r>
          </a:p>
          <a:p>
            <a:pPr lvl="3"/>
            <a:r>
              <a:rPr lang="en-US" dirty="0"/>
              <a:t>With increased global mobility, a US client may often have a non-US citizen spouse </a:t>
            </a:r>
          </a:p>
          <a:p>
            <a:pPr lvl="3"/>
            <a:r>
              <a:rPr lang="en-US" dirty="0"/>
              <a:t>That non-US citizen spouse often has assets or family wealth from abroad, which leads to planning opportunities </a:t>
            </a:r>
          </a:p>
          <a:p>
            <a:pPr lvl="3"/>
            <a:r>
              <a:rPr lang="en-US" dirty="0"/>
              <a:t>Issues to consider:   </a:t>
            </a:r>
          </a:p>
          <a:p>
            <a:pPr lvl="4"/>
            <a:r>
              <a:rPr lang="en-US" dirty="0"/>
              <a:t>Jointly held properties and structure to be mindful of potential gift tax issue </a:t>
            </a:r>
          </a:p>
          <a:p>
            <a:pPr lvl="4"/>
            <a:r>
              <a:rPr lang="en-US" dirty="0"/>
              <a:t>QDOT </a:t>
            </a:r>
          </a:p>
          <a:p>
            <a:pPr lvl="4"/>
            <a:r>
              <a:rPr lang="en-US" dirty="0"/>
              <a:t>Consideration to home country treatment and treaty implications </a:t>
            </a:r>
          </a:p>
          <a:p>
            <a:pPr lvl="3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4168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327</TotalTime>
  <Words>1070</Words>
  <Application>Microsoft Office PowerPoint</Application>
  <PresentationFormat>Widescreen</PresentationFormat>
  <Paragraphs>134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Office Theme</vt:lpstr>
      <vt:lpstr>Why are the US and Delaware Attractive to International Clients? </vt:lpstr>
      <vt:lpstr>Delaware Trust Conference Panel</vt:lpstr>
      <vt:lpstr>Delaware Trust Conference Panel</vt:lpstr>
      <vt:lpstr>Delaware Trust Conference Panel</vt:lpstr>
      <vt:lpstr>Delaware Trust Conference Panel</vt:lpstr>
      <vt:lpstr>Delaware Trust Conference Panel</vt:lpstr>
      <vt:lpstr>Delaware Trust Conference Panel</vt:lpstr>
      <vt:lpstr>Delaware Trust Conference Panel</vt:lpstr>
      <vt:lpstr>Delaware Trust Conference Panel</vt:lpstr>
      <vt:lpstr>Delaware Trust Conference Panel</vt:lpstr>
      <vt:lpstr>Delaware Trust Conference Panel</vt:lpstr>
    </vt:vector>
  </TitlesOfParts>
  <Company>Gordon, Fournaris &amp; Mammarella, P.A.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Delaware Trust Conference</dc:title>
  <dc:creator>Daniel Hayward</dc:creator>
  <cp:lastModifiedBy>Watson, Lynn</cp:lastModifiedBy>
  <cp:revision>26</cp:revision>
  <dcterms:created xsi:type="dcterms:W3CDTF">2018-09-17T22:35:40Z</dcterms:created>
  <dcterms:modified xsi:type="dcterms:W3CDTF">2018-10-15T19:11:21Z</dcterms:modified>
</cp:coreProperties>
</file>